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7"/>
  </p:sldMasterIdLst>
  <p:sldIdLst>
    <p:sldId id="256" r:id="rId18"/>
    <p:sldId id="257" r:id="rId19"/>
    <p:sldId id="260" r:id="rId20"/>
    <p:sldId id="262" r:id="rId21"/>
    <p:sldId id="263" r:id="rId22"/>
    <p:sldId id="275" r:id="rId23"/>
    <p:sldId id="265" r:id="rId24"/>
    <p:sldId id="274" r:id="rId25"/>
    <p:sldId id="279" r:id="rId26"/>
    <p:sldId id="267" r:id="rId27"/>
    <p:sldId id="269" r:id="rId28"/>
    <p:sldId id="270" r:id="rId29"/>
    <p:sldId id="268" r:id="rId30"/>
    <p:sldId id="272" r:id="rId31"/>
    <p:sldId id="276" r:id="rId32"/>
    <p:sldId id="277" r:id="rId33"/>
    <p:sldId id="278" r:id="rId34"/>
    <p:sldId id="294" r:id="rId35"/>
    <p:sldId id="296" r:id="rId36"/>
    <p:sldId id="298" r:id="rId37"/>
    <p:sldId id="273" r:id="rId38"/>
    <p:sldId id="261" r:id="rId39"/>
    <p:sldId id="299" r:id="rId40"/>
    <p:sldId id="300" r:id="rId41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2950FE-7F75-4E3D-B460-E6426D4C072A}" v="9" dt="2024-05-29T13:56:02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viewProps" Target="viewProp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microsoft.com/office/2015/10/relationships/revisionInfo" Target="revisionInfo.xml"/><Relationship Id="rId20" Type="http://schemas.openxmlformats.org/officeDocument/2006/relationships/slide" Target="slides/slide3.xml"/><Relationship Id="rId41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b="1" dirty="0"/>
              <a:t>Comparação entre o diagnóstico integrado e diagnóstico inicial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comparação entre o diagnóstico integrado e diagnóstico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2D-44D5-8A12-2F6FD7CF4F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22D-44D5-8A12-2F6FD7CF4F25}"/>
              </c:ext>
            </c:extLst>
          </c:dPt>
          <c:dLbls>
            <c:dLbl>
              <c:idx val="0"/>
              <c:layout>
                <c:manualLayout>
                  <c:x val="-0.1730293341355747"/>
                  <c:y val="-0.14823569460549124"/>
                </c:manualLayout>
              </c:layout>
              <c:tx>
                <c:rich>
                  <a:bodyPr/>
                  <a:lstStyle/>
                  <a:p>
                    <a:fld id="{D0D056CF-EC17-4504-9F93-3EF2037C2F59}" type="VALUE">
                      <a:rPr lang="en-US" sz="2800"/>
                      <a:pPr/>
                      <a:t>[VALOR]</a:t>
                    </a:fld>
                    <a:endParaRPr lang="pt-B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2D-44D5-8A12-2F6FD7CF4F25}"/>
                </c:ext>
              </c:extLst>
            </c:dLbl>
            <c:dLbl>
              <c:idx val="1"/>
              <c:layout>
                <c:manualLayout>
                  <c:x val="0.14815042517289106"/>
                  <c:y val="9.1275354433977038E-2"/>
                </c:manualLayout>
              </c:layout>
              <c:tx>
                <c:rich>
                  <a:bodyPr/>
                  <a:lstStyle/>
                  <a:p>
                    <a:fld id="{6D544996-6104-438F-BD3D-044C6549F549}" type="VALUE">
                      <a:rPr lang="en-US" sz="2800"/>
                      <a:pPr/>
                      <a:t>[VALOR]</a:t>
                    </a:fld>
                    <a:endParaRPr lang="pt-B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22D-44D5-8A12-2F6FD7CF4F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Refinados/Discordantes</c:v>
                </c:pt>
                <c:pt idx="1">
                  <c:v>Concordantes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0.68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D-44D5-8A12-2F6FD7CF4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Diagnósticos</a:t>
            </a:r>
            <a:r>
              <a:rPr lang="en-US" b="1" dirty="0"/>
              <a:t> </a:t>
            </a:r>
            <a:r>
              <a:rPr lang="en-US" b="1" dirty="0" err="1"/>
              <a:t>discordantes</a:t>
            </a:r>
            <a:r>
              <a:rPr lang="en-US" b="1" baseline="0" dirty="0"/>
              <a:t> e </a:t>
            </a:r>
            <a:r>
              <a:rPr lang="en-US" b="1" baseline="0" dirty="0" err="1"/>
              <a:t>refinados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Diagnósticos Refinados/Discordantes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B3-45DA-8ADB-05E27D491E3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2B3-45DA-8ADB-05E27D491E35}"/>
              </c:ext>
            </c:extLst>
          </c:dPt>
          <c:dLbls>
            <c:dLbl>
              <c:idx val="0"/>
              <c:layout>
                <c:manualLayout>
                  <c:x val="-0.13964031277485209"/>
                  <c:y val="-0.150892553849145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B3-45DA-8ADB-05E27D491E35}"/>
                </c:ext>
              </c:extLst>
            </c:dLbl>
            <c:dLbl>
              <c:idx val="1"/>
              <c:layout>
                <c:manualLayout>
                  <c:x val="0.12527441039910209"/>
                  <c:y val="9.0340576803796771E-2"/>
                </c:manualLayout>
              </c:layout>
              <c:tx>
                <c:rich>
                  <a:bodyPr/>
                  <a:lstStyle/>
                  <a:p>
                    <a:fld id="{FC856C80-5A5C-4A0E-912A-B10DC08BF11D}" type="VALUE">
                      <a:rPr lang="en-US" sz="2400"/>
                      <a:pPr/>
                      <a:t>[VALOR]</a:t>
                    </a:fld>
                    <a:endParaRPr lang="pt-B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2B3-45DA-8ADB-05E27D491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Refinados</c:v>
                </c:pt>
                <c:pt idx="1">
                  <c:v>Discordantes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B3-45DA-8ADB-05E27D491E3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b="1" dirty="0"/>
              <a:t>Comparação entre o diagnóstico integrado e diagnóstico inicial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dirty="0"/>
              <a:t>Concordância</a:t>
            </a:r>
            <a:r>
              <a:rPr lang="pt-BR" sz="2400" b="1" baseline="0" dirty="0"/>
              <a:t> ou refinamento diagnóstico</a:t>
            </a:r>
            <a:endParaRPr lang="pt-BR" sz="2400" b="1" dirty="0"/>
          </a:p>
        </c:rich>
      </c:tx>
      <c:layout>
        <c:manualLayout>
          <c:xMode val="edge"/>
          <c:yMode val="edge"/>
          <c:x val="0.28166141732283467"/>
          <c:y val="2.5000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Concordantes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Planilha1!$B$2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82-4DE5-9CAE-E7321F1EF56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Refinados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Planilha1!$C$2</c:f>
              <c:numCache>
                <c:formatCode>0%</c:formatCode>
                <c:ptCount val="1"/>
                <c:pt idx="0">
                  <c:v>0.44400000000000001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82-4DE5-9CAE-E7321F1EF564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Discordantes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Planilha1!$D$2</c:f>
              <c:numCache>
                <c:formatCode>0.00%</c:formatCode>
                <c:ptCount val="1"/>
                <c:pt idx="0">
                  <c:v>0.23499999999999999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82-4DE5-9CAE-E7321F1EF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5441055"/>
        <c:axId val="2055432895"/>
      </c:barChart>
      <c:catAx>
        <c:axId val="2055441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55432895"/>
        <c:crosses val="autoZero"/>
        <c:auto val="1"/>
        <c:lblAlgn val="ctr"/>
        <c:lblOffset val="100"/>
        <c:noMultiLvlLbl val="0"/>
      </c:catAx>
      <c:valAx>
        <c:axId val="2055432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55441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Modificação</a:t>
            </a:r>
            <a:r>
              <a:rPr lang="pt-BR" baseline="0" dirty="0"/>
              <a:t> do grau da neoplasia</a:t>
            </a:r>
            <a:endParaRPr lang="pt-B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Não alterou o grau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Planilha1!$B$2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54-41F3-A742-D70D804C1948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Alterou para alto grau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Planilha1!$C$2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54-41F3-A742-D70D804C1948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Alterou para baixo grau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Planilha1!$D$2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54-41F3-A742-D70D804C1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9221743"/>
        <c:axId val="2029217903"/>
      </c:barChart>
      <c:catAx>
        <c:axId val="202922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29217903"/>
        <c:crosses val="autoZero"/>
        <c:auto val="1"/>
        <c:lblAlgn val="ctr"/>
        <c:lblOffset val="100"/>
        <c:noMultiLvlLbl val="0"/>
      </c:catAx>
      <c:valAx>
        <c:axId val="2029217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29221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b="1" dirty="0"/>
              <a:t>Mudança</a:t>
            </a:r>
            <a:r>
              <a:rPr lang="pt-BR" b="1" baseline="0" dirty="0"/>
              <a:t> quanto ao tratamento</a:t>
            </a:r>
            <a:endParaRPr lang="pt-B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9944605452864017"/>
          <c:y val="0.10706983515723663"/>
          <c:w val="0.66010104798242175"/>
          <c:h val="0.7342630402373177"/>
        </c:manualLayout>
      </c:layout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comparação entre o diagnóstico integrado e diagnóstico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2D-44D5-8A12-2F6FD7CF4F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22D-44D5-8A12-2F6FD7CF4F25}"/>
              </c:ext>
            </c:extLst>
          </c:dPt>
          <c:dLbls>
            <c:dLbl>
              <c:idx val="0"/>
              <c:layout>
                <c:manualLayout>
                  <c:x val="-0.20252591265542572"/>
                  <c:y val="0.12196844781549525"/>
                </c:manualLayout>
              </c:layout>
              <c:tx>
                <c:rich>
                  <a:bodyPr/>
                  <a:lstStyle/>
                  <a:p>
                    <a:fld id="{D0D056CF-EC17-4504-9F93-3EF2037C2F59}" type="VALUE">
                      <a:rPr lang="en-US" sz="2800"/>
                      <a:pPr/>
                      <a:t>[VALOR]</a:t>
                    </a:fld>
                    <a:endParaRPr lang="pt-B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2D-44D5-8A12-2F6FD7CF4F25}"/>
                </c:ext>
              </c:extLst>
            </c:dLbl>
            <c:dLbl>
              <c:idx val="1"/>
              <c:layout>
                <c:manualLayout>
                  <c:x val="0.22622960360779087"/>
                  <c:y val="-0.102692619232516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D544996-6104-438F-BD3D-044C6549F549}" type="VALUE">
                      <a:rPr lang="en-US" sz="2800"/>
                      <a:pPr>
                        <a:defRPr/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380307488510479E-2"/>
                      <c:h val="7.75485888748231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22D-44D5-8A12-2F6FD7CF4F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Alteração de tratamento</c:v>
                </c:pt>
                <c:pt idx="1">
                  <c:v>Sem alteração de tratamento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0.33</c:v>
                </c:pt>
                <c:pt idx="1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D-44D5-8A12-2F6FD7CF4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Alteração</a:t>
            </a:r>
            <a:r>
              <a:rPr lang="en-US" b="1" baseline="0" dirty="0"/>
              <a:t> de </a:t>
            </a:r>
            <a:r>
              <a:rPr lang="en-US" b="1" baseline="0" dirty="0" err="1"/>
              <a:t>tratamento</a:t>
            </a:r>
            <a:r>
              <a:rPr lang="en-US" b="1" baseline="0" dirty="0"/>
              <a:t> </a:t>
            </a:r>
            <a:r>
              <a:rPr lang="en-US" b="1" baseline="0" dirty="0" err="1"/>
              <a:t>em</a:t>
            </a:r>
            <a:r>
              <a:rPr lang="en-US" b="1" baseline="0" dirty="0"/>
              <a:t> </a:t>
            </a:r>
            <a:r>
              <a:rPr lang="en-US" b="1" baseline="0" dirty="0" err="1"/>
              <a:t>casos</a:t>
            </a:r>
            <a:r>
              <a:rPr lang="en-US" b="1" baseline="0" dirty="0"/>
              <a:t> de </a:t>
            </a:r>
            <a:r>
              <a:rPr lang="en-US" b="1" baseline="0" dirty="0" err="1"/>
              <a:t>d</a:t>
            </a:r>
            <a:r>
              <a:rPr lang="en-US" b="1" dirty="0" err="1"/>
              <a:t>iagnósticos</a:t>
            </a:r>
            <a:r>
              <a:rPr lang="en-US" b="1" dirty="0"/>
              <a:t> </a:t>
            </a:r>
            <a:r>
              <a:rPr lang="en-US" b="1" dirty="0" err="1"/>
              <a:t>discordantes</a:t>
            </a:r>
            <a:r>
              <a:rPr lang="en-US" b="1" baseline="0" dirty="0"/>
              <a:t> 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Alteração de tratamento em casos Discordantes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B3-45DA-8ADB-05E27D491E3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2B3-45DA-8ADB-05E27D491E35}"/>
              </c:ext>
            </c:extLst>
          </c:dPt>
          <c:dLbls>
            <c:dLbl>
              <c:idx val="0"/>
              <c:layout>
                <c:manualLayout>
                  <c:x val="-8.7421226467521443E-2"/>
                  <c:y val="-0.229377388663287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B3-45DA-8ADB-05E27D491E35}"/>
                </c:ext>
              </c:extLst>
            </c:dLbl>
            <c:dLbl>
              <c:idx val="1"/>
              <c:layout>
                <c:manualLayout>
                  <c:x val="7.6319016985979551E-2"/>
                  <c:y val="0.13743147769228217"/>
                </c:manualLayout>
              </c:layout>
              <c:tx>
                <c:rich>
                  <a:bodyPr/>
                  <a:lstStyle/>
                  <a:p>
                    <a:fld id="{FC856C80-5A5C-4A0E-912A-B10DC08BF11D}" type="VALUE">
                      <a:rPr lang="en-US" sz="2400"/>
                      <a:pPr/>
                      <a:t>[VALOR]</a:t>
                    </a:fld>
                    <a:endParaRPr lang="pt-B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2B3-45DA-8ADB-05E27D491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Alteração de tratamento</c:v>
                </c:pt>
                <c:pt idx="1">
                  <c:v>Sem alteração de tratamento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B3-45DA-8ADB-05E27D491E3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6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3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8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16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 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21496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1" cy="1714501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06"/>
            <a:ext cx="16459201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914400" y="9534531"/>
            <a:ext cx="4267200" cy="5476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17C69F-8D6D-CE4B-91EA-80BAE8DC01E2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30/05/2024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248401" y="9534531"/>
            <a:ext cx="5791200" cy="5476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3106400" y="9534531"/>
            <a:ext cx="4267200" cy="54768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34ABD1-8FDC-AC41-A76F-EAADBEEFF46C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3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4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039304"/>
            <a:ext cx="14850948" cy="2407558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4000" b="1" kern="100" dirty="0">
                <a:effectLst/>
                <a:ea typeface="Calibri Bold" panose="020F0702030404030204" pitchFamily="34" charset="0"/>
              </a:rPr>
              <a:t>Impacto Clínico do Diagnóstico Integrado de Tumores do Sistema Nervoso Central Através do Perfil de </a:t>
            </a:r>
            <a:r>
              <a:rPr lang="pt-BR" sz="4000" b="1" kern="100" dirty="0" err="1">
                <a:effectLst/>
                <a:ea typeface="Calibri Bold" panose="020F0702030404030204" pitchFamily="34" charset="0"/>
              </a:rPr>
              <a:t>Metilação</a:t>
            </a:r>
            <a:r>
              <a:rPr lang="pt-BR" sz="4000" b="1" kern="100" dirty="0">
                <a:effectLst/>
                <a:ea typeface="Calibri Bold" panose="020F0702030404030204" pitchFamily="34" charset="0"/>
              </a:rPr>
              <a:t> do DNA: Experiência Prática de Uma Coorte de Vida Real</a:t>
            </a:r>
            <a:endParaRPr lang="pt-BR" sz="4000" kern="100" dirty="0">
              <a:effectLst/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463926" y="7328007"/>
            <a:ext cx="13277310" cy="519113"/>
          </a:xfrm>
        </p:spPr>
        <p:txBody>
          <a:bodyPr/>
          <a:lstStyle/>
          <a:p>
            <a:r>
              <a:rPr lang="pt-BR" sz="2800" u="sng" dirty="0"/>
              <a:t>Jorge Logan Furtado Costa</a:t>
            </a:r>
            <a:r>
              <a:rPr lang="pt-BR" sz="2800" dirty="0"/>
              <a:t>, Kamille Souza Tuma, Cristovam </a:t>
            </a:r>
            <a:r>
              <a:rPr lang="pt-BR" sz="2800" dirty="0" err="1"/>
              <a:t>Scapulatempo</a:t>
            </a:r>
            <a:r>
              <a:rPr lang="pt-BR" sz="2800" dirty="0"/>
              <a:t> Neto e Felipe D’Almeida Costa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463926" y="8160284"/>
            <a:ext cx="11461750" cy="519113"/>
          </a:xfrm>
        </p:spPr>
        <p:txBody>
          <a:bodyPr/>
          <a:lstStyle/>
          <a:p>
            <a:r>
              <a:rPr lang="pt-BR" dirty="0"/>
              <a:t>Dasa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7200" b="1" kern="100" dirty="0">
                <a:effectLst/>
                <a:ea typeface="Calibri Bold" panose="020F0702030404030204" pitchFamily="34" charset="0"/>
              </a:rPr>
              <a:t>Resultados e Discussão </a:t>
            </a:r>
            <a:br>
              <a:rPr lang="pt-BR" sz="7200" kern="100" dirty="0">
                <a:effectLst/>
                <a:ea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4039E-4B84-5EFC-F258-166C71E6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 algn="just"/>
            <a:endParaRPr lang="pt-BR" sz="2800" dirty="0">
              <a:solidFill>
                <a:schemeClr val="tx1"/>
              </a:solidFill>
            </a:endParaRPr>
          </a:p>
          <a:p>
            <a:pPr lvl="1" algn="just"/>
            <a:endParaRPr lang="pt-BR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graphicFrame>
        <p:nvGraphicFramePr>
          <p:cNvPr id="30" name="Gráfico 29">
            <a:extLst>
              <a:ext uri="{FF2B5EF4-FFF2-40B4-BE49-F238E27FC236}">
                <a16:creationId xmlns:a16="http://schemas.microsoft.com/office/drawing/2014/main" id="{101345AE-88FA-6B3A-70BE-4B81D69B97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796312"/>
              </p:ext>
            </p:extLst>
          </p:nvPr>
        </p:nvGraphicFramePr>
        <p:xfrm>
          <a:off x="910107" y="2524259"/>
          <a:ext cx="7319493" cy="6580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06171908-FAD1-8AB7-D239-E018B37776E3}"/>
              </a:ext>
            </a:extLst>
          </p:cNvPr>
          <p:cNvSpPr/>
          <p:nvPr/>
        </p:nvSpPr>
        <p:spPr>
          <a:xfrm>
            <a:off x="7211632" y="5634060"/>
            <a:ext cx="3296991" cy="7667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3A3B61A6-D64F-7C78-1525-DBE784876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3423668"/>
              </p:ext>
            </p:extLst>
          </p:nvPr>
        </p:nvGraphicFramePr>
        <p:xfrm>
          <a:off x="8996027" y="3489511"/>
          <a:ext cx="7782595" cy="4854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8119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7200" b="1" kern="100" dirty="0">
                <a:effectLst/>
                <a:ea typeface="Calibri Bold" panose="020F0702030404030204" pitchFamily="34" charset="0"/>
              </a:rPr>
              <a:t>Resultados e Discussão </a:t>
            </a:r>
            <a:br>
              <a:rPr lang="pt-BR" sz="7200" kern="100" dirty="0">
                <a:effectLst/>
                <a:ea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4039E-4B84-5EFC-F258-166C71E6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 algn="just"/>
            <a:endParaRPr lang="pt-BR" sz="2800" dirty="0">
              <a:solidFill>
                <a:schemeClr val="tx1"/>
              </a:solidFill>
            </a:endParaRPr>
          </a:p>
          <a:p>
            <a:pPr lvl="1" algn="just"/>
            <a:endParaRPr lang="pt-BR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graphicFrame>
        <p:nvGraphicFramePr>
          <p:cNvPr id="30" name="Gráfico 29">
            <a:extLst>
              <a:ext uri="{FF2B5EF4-FFF2-40B4-BE49-F238E27FC236}">
                <a16:creationId xmlns:a16="http://schemas.microsoft.com/office/drawing/2014/main" id="{101345AE-88FA-6B3A-70BE-4B81D69B9743}"/>
              </a:ext>
            </a:extLst>
          </p:cNvPr>
          <p:cNvGraphicFramePr/>
          <p:nvPr/>
        </p:nvGraphicFramePr>
        <p:xfrm>
          <a:off x="910107" y="2524259"/>
          <a:ext cx="7319493" cy="6580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DB64CA3-7A34-CCDF-AFE0-280A151D3C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610936"/>
              </p:ext>
            </p:extLst>
          </p:nvPr>
        </p:nvGraphicFramePr>
        <p:xfrm>
          <a:off x="3048000" y="1634823"/>
          <a:ext cx="12192000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9755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pt-BR" sz="7200" b="1" i="0" u="none" strike="noStrike" kern="100" cap="none" spc="0" normalizeH="0" baseline="0" noProof="0" dirty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Resultados e Discussão </a:t>
            </a:r>
            <a:br>
              <a:rPr kumimoji="0" lang="pt-BR" sz="7200" b="0" i="0" u="none" strike="noStrike" kern="100" cap="none" spc="0" normalizeH="0" baseline="0" noProof="0" dirty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4039E-4B84-5EFC-F258-166C71E6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Índice discordância: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Superior a </a:t>
            </a:r>
            <a:r>
              <a:rPr lang="pt-BR" sz="2400" dirty="0" err="1">
                <a:solidFill>
                  <a:schemeClr val="tx1"/>
                </a:solidFill>
              </a:rPr>
              <a:t>Capper</a:t>
            </a:r>
            <a:r>
              <a:rPr lang="pt-BR" sz="2400" dirty="0">
                <a:solidFill>
                  <a:schemeClr val="tx1"/>
                </a:solidFill>
              </a:rPr>
              <a:t> et al., 2018 (Universidade de Heidelberg - 12%)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Semelhante a Wu et al, 2021 (NIH - 26,9%).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Critérios de inclusão: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Heidelberg: diagnósticos bem estabelecidos (avaliação molecular)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prstClr val="black"/>
                </a:solidFill>
                <a:latin typeface="Calibri" panose="020F0502020204030204"/>
              </a:rPr>
              <a:t>NIH: </a:t>
            </a:r>
          </a:p>
          <a:p>
            <a:pPr marL="1828800" lvl="2" indent="-4572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prstClr val="black"/>
                </a:solidFill>
                <a:latin typeface="Calibri" panose="020F0502020204030204"/>
              </a:rPr>
              <a:t>Consultoria.</a:t>
            </a:r>
          </a:p>
          <a:p>
            <a:pPr marL="1828800" lvl="2" indent="-457200" algn="just">
              <a:buFont typeface="Arial" panose="020B0604020202020204" pitchFamily="34" charset="0"/>
              <a:buChar char="•"/>
            </a:pP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</a:t>
            </a:r>
            <a:r>
              <a:rPr lang="pt-BR" sz="2400" dirty="0" err="1">
                <a:solidFill>
                  <a:prstClr val="black"/>
                </a:solidFill>
                <a:latin typeface="Calibri" panose="020F0502020204030204"/>
              </a:rPr>
              <a:t>iculdade</a:t>
            </a:r>
            <a:r>
              <a:rPr lang="pt-BR" sz="2400" dirty="0">
                <a:solidFill>
                  <a:prstClr val="black"/>
                </a:solidFill>
                <a:latin typeface="Calibri" panose="020F0502020204030204"/>
              </a:rPr>
              <a:t> diagnóstica.</a:t>
            </a:r>
          </a:p>
          <a:p>
            <a:pPr marL="1828800" lvl="2" indent="-457200" algn="just">
              <a:buFont typeface="Arial" panose="020B0604020202020204" pitchFamily="34" charset="0"/>
              <a:buChar char="•"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Vários países.</a:t>
            </a:r>
          </a:p>
          <a:p>
            <a:pPr lvl="2" algn="just"/>
            <a:endParaRPr lang="pt-BR" sz="1600" dirty="0">
              <a:solidFill>
                <a:schemeClr val="tx1"/>
              </a:solidFill>
            </a:endParaRP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</a:rPr>
              <a:t>Motivação do presente estudo semelhante ao NIH:</a:t>
            </a:r>
          </a:p>
          <a:p>
            <a:pPr marL="1828800" lvl="2" indent="-4572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Incerteza diagnóstica.</a:t>
            </a:r>
          </a:p>
          <a:p>
            <a:pPr marL="1828800" lvl="2" indent="-4572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Informações adicionais.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2053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b="1" kern="100" dirty="0">
                <a:effectLst/>
                <a:ea typeface="Calibri Bold" panose="020F0702030404030204" pitchFamily="34" charset="0"/>
              </a:rPr>
              <a:t>Resultados e Discussão </a:t>
            </a:r>
            <a:br>
              <a:rPr lang="pt-BR" sz="6000" kern="100" dirty="0">
                <a:effectLst/>
                <a:ea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4039E-4B84-5EFC-F258-166C71E6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8DA6638-1224-F27A-586F-176BFD899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704742"/>
              </p:ext>
            </p:extLst>
          </p:nvPr>
        </p:nvGraphicFramePr>
        <p:xfrm>
          <a:off x="3048000" y="2336038"/>
          <a:ext cx="11556642" cy="6871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1010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7200" b="1" kern="100" dirty="0">
                <a:effectLst/>
                <a:ea typeface="Calibri Bold" panose="020F0702030404030204" pitchFamily="34" charset="0"/>
              </a:rPr>
              <a:t>Resultados e Discussão </a:t>
            </a:r>
            <a:br>
              <a:rPr lang="pt-BR" sz="7200" kern="100" dirty="0">
                <a:effectLst/>
                <a:ea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4039E-4B84-5EFC-F258-166C71E6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 algn="just"/>
            <a:endParaRPr lang="pt-BR" sz="2800" dirty="0">
              <a:solidFill>
                <a:schemeClr val="tx1"/>
              </a:solidFill>
            </a:endParaRPr>
          </a:p>
          <a:p>
            <a:pPr lvl="1" algn="just"/>
            <a:endParaRPr lang="pt-BR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graphicFrame>
        <p:nvGraphicFramePr>
          <p:cNvPr id="30" name="Gráfico 29">
            <a:extLst>
              <a:ext uri="{FF2B5EF4-FFF2-40B4-BE49-F238E27FC236}">
                <a16:creationId xmlns:a16="http://schemas.microsoft.com/office/drawing/2014/main" id="{101345AE-88FA-6B3A-70BE-4B81D69B97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796508"/>
              </p:ext>
            </p:extLst>
          </p:nvPr>
        </p:nvGraphicFramePr>
        <p:xfrm>
          <a:off x="910107" y="2434107"/>
          <a:ext cx="7332372" cy="66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3A3B61A6-D64F-7C78-1525-DBE784876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2844334"/>
              </p:ext>
            </p:extLst>
          </p:nvPr>
        </p:nvGraphicFramePr>
        <p:xfrm>
          <a:off x="8718997" y="2434107"/>
          <a:ext cx="8917009" cy="6167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2">
            <a:extLst>
              <a:ext uri="{FF2B5EF4-FFF2-40B4-BE49-F238E27FC236}">
                <a16:creationId xmlns:a16="http://schemas.microsoft.com/office/drawing/2014/main" id="{8E0F2946-7FDC-2229-7DD4-DF06D69683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66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7200" b="1" kern="100" dirty="0">
                <a:effectLst/>
                <a:ea typeface="Calibri Bold" panose="020F0702030404030204" pitchFamily="34" charset="0"/>
              </a:rPr>
              <a:t>Exemplo – M, 15 anos</a:t>
            </a:r>
            <a:endParaRPr lang="pt-BR" sz="7200" dirty="0">
              <a:ea typeface="Calibri Bold" panose="020F0702030404030204" pitchFamily="34" charset="0"/>
            </a:endParaRPr>
          </a:p>
        </p:txBody>
      </p:sp>
      <p:pic>
        <p:nvPicPr>
          <p:cNvPr id="10" name="Imagem 9" descr="Foto preta e branca de relógio ao fundo&#10;&#10;Descrição gerada automaticamente com confiança média">
            <a:extLst>
              <a:ext uri="{FF2B5EF4-FFF2-40B4-BE49-F238E27FC236}">
                <a16:creationId xmlns:a16="http://schemas.microsoft.com/office/drawing/2014/main" id="{5CBD0745-8D70-81AD-B129-CB5B992D8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17" y="2078292"/>
            <a:ext cx="6397875" cy="7339955"/>
          </a:xfrm>
          <a:prstGeom prst="rect">
            <a:avLst/>
          </a:prstGeom>
        </p:spPr>
      </p:pic>
      <p:pic>
        <p:nvPicPr>
          <p:cNvPr id="11" name="Imagem 10" descr="Relógio de ponteiros&#10;&#10;Descrição gerada automaticamente com confiança média">
            <a:extLst>
              <a:ext uri="{FF2B5EF4-FFF2-40B4-BE49-F238E27FC236}">
                <a16:creationId xmlns:a16="http://schemas.microsoft.com/office/drawing/2014/main" id="{03068062-D2A1-0635-0E6D-25A1397CB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1" y="2078292"/>
            <a:ext cx="7123439" cy="733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65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m 4" descr="Tecido com desenho&#10;&#10;Descrição gerada automaticamente com confiança baixa">
            <a:extLst>
              <a:ext uri="{FF2B5EF4-FFF2-40B4-BE49-F238E27FC236}">
                <a16:creationId xmlns:a16="http://schemas.microsoft.com/office/drawing/2014/main" id="{84F962EE-0642-F0BE-028A-5C78049DCC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r="29822" b="-2"/>
          <a:stretch/>
        </p:blipFill>
        <p:spPr>
          <a:xfrm>
            <a:off x="20" y="10"/>
            <a:ext cx="5593268" cy="6296042"/>
          </a:xfrm>
          <a:prstGeom prst="rect">
            <a:avLst/>
          </a:prstGeom>
        </p:spPr>
      </p:pic>
      <p:pic>
        <p:nvPicPr>
          <p:cNvPr id="4" name="Imagem 3" descr="Uma imagem contendo bolo, coberto, mesa, prato&#10;&#10;Descrição gerada automaticamente">
            <a:extLst>
              <a:ext uri="{FF2B5EF4-FFF2-40B4-BE49-F238E27FC236}">
                <a16:creationId xmlns:a16="http://schemas.microsoft.com/office/drawing/2014/main" id="{B013A8C0-09A9-CE80-3B90-B6B211E5F3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r="36705"/>
          <a:stretch/>
        </p:blipFill>
        <p:spPr>
          <a:xfrm>
            <a:off x="5771632" y="7"/>
            <a:ext cx="5530331" cy="6296052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3" name="Imagem 2" descr="Rosto de girafa visto de perto&#10;&#10;Descrição gerada automaticamente com confiança média">
            <a:extLst>
              <a:ext uri="{FF2B5EF4-FFF2-40B4-BE49-F238E27FC236}">
                <a16:creationId xmlns:a16="http://schemas.microsoft.com/office/drawing/2014/main" id="{B56C6D98-BB07-D29A-895C-0663F19639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9" r="4121" b="-1"/>
          <a:stretch/>
        </p:blipFill>
        <p:spPr>
          <a:xfrm>
            <a:off x="11480311" y="1"/>
            <a:ext cx="6807695" cy="5815871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6" name="Imagem 5" descr="Uma imagem contendo girafa, perto, grupo, jovem&#10;&#10;Descrição gerada automaticamente">
            <a:extLst>
              <a:ext uri="{FF2B5EF4-FFF2-40B4-BE49-F238E27FC236}">
                <a16:creationId xmlns:a16="http://schemas.microsoft.com/office/drawing/2014/main" id="{51B6D139-36EA-8B88-A7F1-2B541DEADB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7" r="-1" b="21379"/>
          <a:stretch/>
        </p:blipFill>
        <p:spPr>
          <a:xfrm>
            <a:off x="20" y="6446536"/>
            <a:ext cx="10255255" cy="3840464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2218" y="7202351"/>
            <a:ext cx="8258721" cy="16981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800" b="1" kern="100" dirty="0" err="1">
                <a:ea typeface="Calibri Bold" panose="020F0702030404030204" pitchFamily="34" charset="0"/>
              </a:rPr>
              <a:t>Diagnóstico</a:t>
            </a:r>
            <a:r>
              <a:rPr lang="en-US" sz="4800" b="1" kern="100" dirty="0">
                <a:ea typeface="Calibri Bold" panose="020F0702030404030204" pitchFamily="34" charset="0"/>
              </a:rPr>
              <a:t> </a:t>
            </a:r>
            <a:r>
              <a:rPr lang="en-US" sz="4800" b="1" kern="100" dirty="0" err="1">
                <a:ea typeface="Calibri Bold" panose="020F0702030404030204" pitchFamily="34" charset="0"/>
              </a:rPr>
              <a:t>referido</a:t>
            </a:r>
            <a:r>
              <a:rPr lang="en-US" sz="4800" b="1" kern="100" dirty="0">
                <a:ea typeface="Calibri Bold" panose="020F0702030404030204" pitchFamily="34" charset="0"/>
              </a:rPr>
              <a:t>: Tumor </a:t>
            </a:r>
            <a:r>
              <a:rPr lang="en-US" sz="4800" b="1" kern="100" dirty="0" err="1">
                <a:ea typeface="Calibri Bold" panose="020F0702030404030204" pitchFamily="34" charset="0"/>
              </a:rPr>
              <a:t>embrionário</a:t>
            </a:r>
            <a:r>
              <a:rPr lang="en-US" sz="4800" b="1" kern="100" dirty="0">
                <a:ea typeface="Calibri Bold" panose="020F0702030404030204" pitchFamily="34" charset="0"/>
              </a:rPr>
              <a:t> SOE/PNET</a:t>
            </a:r>
          </a:p>
        </p:txBody>
      </p:sp>
    </p:spTree>
    <p:extLst>
      <p:ext uri="{BB962C8B-B14F-4D97-AF65-F5344CB8AC3E}">
        <p14:creationId xmlns:p14="http://schemas.microsoft.com/office/powerpoint/2010/main" val="4050667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D8776-A596-007B-7EA6-9D4585C22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275771"/>
            <a:ext cx="11665975" cy="1464537"/>
          </a:xfrm>
        </p:spPr>
        <p:txBody>
          <a:bodyPr/>
          <a:lstStyle/>
          <a:p>
            <a:r>
              <a:rPr lang="pt-BR" sz="3200" dirty="0"/>
              <a:t>Sem resposta ao tratamento inicial, realizou o perfil de </a:t>
            </a:r>
            <a:r>
              <a:rPr lang="pt-BR" sz="3200" dirty="0" err="1"/>
              <a:t>metilação</a:t>
            </a:r>
            <a:endParaRPr lang="pt-BR" sz="3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F8BBE8-B457-ED78-EB5E-5E7223845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736" y="2075543"/>
            <a:ext cx="13510528" cy="474189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484F34B-51A0-3DC7-734A-70B3D6598AE2}"/>
              </a:ext>
            </a:extLst>
          </p:cNvPr>
          <p:cNvSpPr txBox="1">
            <a:spLocks/>
          </p:cNvSpPr>
          <p:nvPr/>
        </p:nvSpPr>
        <p:spPr>
          <a:xfrm>
            <a:off x="4197177" y="7130759"/>
            <a:ext cx="9893646" cy="2096367"/>
          </a:xfrm>
          <a:prstGeom prst="rect">
            <a:avLst/>
          </a:prstGeom>
        </p:spPr>
        <p:txBody>
          <a:bodyPr vert="horz" lIns="75605" tIns="37802" rIns="75605" bIns="3780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4000" b="1" kern="100" dirty="0">
                <a:solidFill>
                  <a:srgbClr val="476559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Status: diagnóstico discordante</a:t>
            </a:r>
          </a:p>
          <a:p>
            <a:pPr algn="just"/>
            <a:r>
              <a:rPr lang="pt-BR" sz="4000" b="1" kern="100" dirty="0">
                <a:solidFill>
                  <a:srgbClr val="476559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Mudança de grau: não</a:t>
            </a:r>
          </a:p>
          <a:p>
            <a:pPr algn="just"/>
            <a:r>
              <a:rPr lang="pt-BR" sz="4000" b="1" kern="100" dirty="0">
                <a:solidFill>
                  <a:srgbClr val="476559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Mudança de conduta: sim</a:t>
            </a:r>
          </a:p>
        </p:txBody>
      </p:sp>
    </p:spTree>
    <p:extLst>
      <p:ext uri="{BB962C8B-B14F-4D97-AF65-F5344CB8AC3E}">
        <p14:creationId xmlns:p14="http://schemas.microsoft.com/office/powerpoint/2010/main" val="1603074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983EAD5-8B6F-7D30-D30C-D6B63DD748B2}"/>
              </a:ext>
            </a:extLst>
          </p:cNvPr>
          <p:cNvSpPr txBox="1"/>
          <p:nvPr/>
        </p:nvSpPr>
        <p:spPr>
          <a:xfrm>
            <a:off x="1380963" y="987645"/>
            <a:ext cx="15262223" cy="6309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7" tIns="68577" rIns="68577" bIns="68577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hangingPunct="0"/>
            <a:r>
              <a:rPr lang="pt-BR" sz="3200" dirty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rPr>
              <a:t>Exemplo 2 – M. 32 anos, tumor em lobo frontal</a:t>
            </a:r>
          </a:p>
        </p:txBody>
      </p:sp>
      <p:pic>
        <p:nvPicPr>
          <p:cNvPr id="4" name="Imagem 5" descr="Uma imagem contendo verde, rosa, grande, piso&#10;&#10;Descrição gerada automaticamente">
            <a:extLst>
              <a:ext uri="{FF2B5EF4-FFF2-40B4-BE49-F238E27FC236}">
                <a16:creationId xmlns:a16="http://schemas.microsoft.com/office/drawing/2014/main" id="{762364A2-4E03-AC36-8AAF-EC4B855E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0" y="2956561"/>
            <a:ext cx="5845083" cy="4384625"/>
          </a:xfrm>
          <a:prstGeom prst="rect">
            <a:avLst/>
          </a:prstGeom>
        </p:spPr>
      </p:pic>
      <p:pic>
        <p:nvPicPr>
          <p:cNvPr id="6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4AF607B-A4E3-C6B1-3DB2-E129E462E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93" y="2951037"/>
            <a:ext cx="5845085" cy="4371408"/>
          </a:xfrm>
          <a:prstGeom prst="rect">
            <a:avLst/>
          </a:prstGeom>
        </p:spPr>
      </p:pic>
      <p:pic>
        <p:nvPicPr>
          <p:cNvPr id="7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B5DC6B9A-0157-3C2D-E381-4A15E1682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3665" y="2958043"/>
            <a:ext cx="5842226" cy="43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117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772" y="180"/>
            <a:ext cx="6977026" cy="5232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1649953" y="4398459"/>
            <a:ext cx="2383191" cy="5077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99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IDH1 (R132H)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570" y="181"/>
            <a:ext cx="6897517" cy="5173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8777893" y="4395719"/>
            <a:ext cx="1475600" cy="5077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99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ATRX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772" y="5050430"/>
            <a:ext cx="6977026" cy="5232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649953" y="9631227"/>
            <a:ext cx="1154144" cy="5077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99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p53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569" y="5110058"/>
            <a:ext cx="6897519" cy="5173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8777893" y="9637820"/>
            <a:ext cx="1325588" cy="5077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99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Ki-67</a:t>
            </a:r>
          </a:p>
        </p:txBody>
      </p:sp>
    </p:spTree>
    <p:extLst>
      <p:ext uri="{BB962C8B-B14F-4D97-AF65-F5344CB8AC3E}">
        <p14:creationId xmlns:p14="http://schemas.microsoft.com/office/powerpoint/2010/main" val="241749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Declaro não ter conflito</a:t>
            </a:r>
            <a:br>
              <a:rPr lang="pt-BR" dirty="0"/>
            </a:br>
            <a:r>
              <a:rPr lang="pt-BR" dirty="0"/>
              <a:t> de interesse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>
            <a:extLst>
              <a:ext uri="{FF2B5EF4-FFF2-40B4-BE49-F238E27FC236}">
                <a16:creationId xmlns:a16="http://schemas.microsoft.com/office/drawing/2014/main" id="{916670E4-512A-F154-D0F1-56EE727B6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38" y="3704886"/>
            <a:ext cx="11879077" cy="5846736"/>
          </a:xfrm>
          <a:prstGeom prst="rect">
            <a:avLst/>
          </a:prstGeom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17E0AA9E-03AA-C80F-7455-0C8C84E6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28" y="2385847"/>
            <a:ext cx="16877360" cy="857718"/>
          </a:xfrm>
          <a:prstGeom prst="rect">
            <a:avLst/>
          </a:prstGeom>
        </p:spPr>
      </p:pic>
      <p:pic>
        <p:nvPicPr>
          <p:cNvPr id="5" name="Imagem 6" descr="Gráfico&#10;&#10;Descrição gerada automaticamente">
            <a:extLst>
              <a:ext uri="{FF2B5EF4-FFF2-40B4-BE49-F238E27FC236}">
                <a16:creationId xmlns:a16="http://schemas.microsoft.com/office/drawing/2014/main" id="{C26B8EB3-CD7B-A36D-F800-231E466EF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3054" y="5721104"/>
            <a:ext cx="5294040" cy="154815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E921794-84BE-2883-FC81-BF78529BA09C}"/>
              </a:ext>
            </a:extLst>
          </p:cNvPr>
          <p:cNvSpPr txBox="1"/>
          <p:nvPr/>
        </p:nvSpPr>
        <p:spPr>
          <a:xfrm>
            <a:off x="4250028" y="962412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pt-BR" sz="3200" dirty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rPr>
              <a:t>Exemplo 2 – M. 32 anos, tumor em lobo frontal</a:t>
            </a:r>
          </a:p>
        </p:txBody>
      </p:sp>
    </p:spTree>
    <p:extLst>
      <p:ext uri="{BB962C8B-B14F-4D97-AF65-F5344CB8AC3E}">
        <p14:creationId xmlns:p14="http://schemas.microsoft.com/office/powerpoint/2010/main" val="308261864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7200" b="1" kern="100" dirty="0">
                <a:ea typeface="Calibri Bold" panose="020F0702030404030204" pitchFamily="34" charset="0"/>
              </a:rPr>
              <a:t>Conclusão</a:t>
            </a:r>
            <a:br>
              <a:rPr kumimoji="0" lang="pt-BR" sz="7200" b="0" i="0" u="none" strike="noStrike" kern="100" cap="none" spc="0" normalizeH="0" baseline="0" noProof="0" dirty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4039E-4B84-5EFC-F258-166C71E6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805" y="2322183"/>
            <a:ext cx="13603432" cy="6265491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tx1"/>
                </a:solidFill>
              </a:rPr>
              <a:t>Perfil de </a:t>
            </a:r>
            <a:r>
              <a:rPr lang="pt-BR" sz="4000" dirty="0" err="1">
                <a:solidFill>
                  <a:schemeClr val="tx1"/>
                </a:solidFill>
              </a:rPr>
              <a:t>metilação</a:t>
            </a:r>
            <a:r>
              <a:rPr lang="pt-BR" sz="4000" dirty="0">
                <a:solidFill>
                  <a:schemeClr val="tx1"/>
                </a:solidFill>
              </a:rPr>
              <a:t> do DNA: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Diagnósticos mais assertivos.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Entidades raras.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Subclassificação molecular.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tx1"/>
                </a:solidFill>
              </a:rPr>
              <a:t>Mudança de conduta: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1/3 dos casos.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prstClr val="black"/>
                </a:solidFill>
                <a:latin typeface="Calibri" panose="020F0502020204030204"/>
              </a:rPr>
              <a:t>Significativo em casos discordantes.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prstClr val="black"/>
                </a:solidFill>
                <a:latin typeface="Calibri" panose="020F0502020204030204"/>
              </a:rPr>
              <a:t>Ferramenta valiosa: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prstClr val="black"/>
                </a:solidFill>
                <a:latin typeface="Calibri" panose="020F0502020204030204"/>
              </a:rPr>
              <a:t>Momento inicial do diagnóstico.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prstClr val="black"/>
                </a:solidFill>
                <a:latin typeface="Calibri" panose="020F0502020204030204"/>
              </a:rPr>
              <a:t>Visão além do tecido.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sz="3200" dirty="0">
              <a:solidFill>
                <a:prstClr val="black"/>
              </a:solidFill>
              <a:latin typeface="Calibri" panose="020F0502020204030204"/>
            </a:endParaRPr>
          </a:p>
          <a:p>
            <a:pPr lvl="1" algn="just"/>
            <a:endParaRPr lang="pt-BR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dirty="0">
              <a:solidFill>
                <a:prstClr val="black"/>
              </a:solidFill>
              <a:latin typeface="Calibri" panose="020F0502020204030204"/>
            </a:endParaRPr>
          </a:p>
          <a:p>
            <a:endParaRPr lang="pt-BR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36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A93F48D-4084-9AA8-D207-08B2B43B9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773" y="6998044"/>
            <a:ext cx="3656759" cy="23867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8D5374E-B310-4C51-0044-9A179EB8F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773" y="2903104"/>
            <a:ext cx="3448713" cy="24173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1DDBA89C-418C-A474-377D-025D790720F3}"/>
              </a:ext>
            </a:extLst>
          </p:cNvPr>
          <p:cNvSpPr/>
          <p:nvPr/>
        </p:nvSpPr>
        <p:spPr>
          <a:xfrm>
            <a:off x="12917510" y="5743977"/>
            <a:ext cx="540913" cy="7856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574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331EE-2A60-9FFF-0927-6BAB50A4F3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268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61B81B-FC82-828A-FA41-FE64CDD4B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07" y="3224860"/>
            <a:ext cx="12534186" cy="55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3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tx1"/>
                </a:solidFill>
              </a:rPr>
              <a:t>Utilização de técnicas diagnósticas avançadas: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Auxílio na prática clínica.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Definição de novas entidades.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tx1"/>
                </a:solidFill>
              </a:rPr>
              <a:t>Sistema nervoso central: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Cenário novo e desafiador.</a:t>
            </a:r>
          </a:p>
          <a:p>
            <a:pPr lvl="1" algn="just"/>
            <a:endParaRPr lang="pt-BR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tx1"/>
                </a:solidFill>
              </a:rPr>
              <a:t>Perfil de </a:t>
            </a:r>
            <a:r>
              <a:rPr lang="pt-BR" sz="4000" dirty="0" err="1">
                <a:solidFill>
                  <a:schemeClr val="tx1"/>
                </a:solidFill>
              </a:rPr>
              <a:t>metilação</a:t>
            </a:r>
            <a:r>
              <a:rPr lang="pt-BR" sz="4000" dirty="0">
                <a:solidFill>
                  <a:schemeClr val="tx1"/>
                </a:solidFill>
              </a:rPr>
              <a:t> do DNA: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Diagnóstico.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Manejo clínico.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7200" b="1" kern="100" dirty="0">
                <a:effectLst/>
                <a:ea typeface="Calibri Bold" panose="020F0702030404030204" pitchFamily="34" charset="0"/>
              </a:rPr>
              <a:t>Material e métodos</a:t>
            </a:r>
            <a:br>
              <a:rPr lang="pt-BR" sz="7200" kern="100" dirty="0">
                <a:effectLst/>
                <a:ea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4039E-4B84-5EFC-F258-166C71E6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2114365"/>
            <a:ext cx="16725900" cy="62654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tx1"/>
                </a:solidFill>
              </a:rPr>
              <a:t>Estudo retrospectivo e descritivo: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Biópsia ou ressecção.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Formol tamponado a 10%.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tx1"/>
                </a:solidFill>
              </a:rPr>
              <a:t>Avaliação histopatológica inicial: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Área tumoral e extração do DNA.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tx1"/>
                </a:solidFill>
              </a:rPr>
              <a:t>Illumina</a:t>
            </a:r>
            <a:r>
              <a:rPr lang="pt-BR" dirty="0">
                <a:solidFill>
                  <a:schemeClr val="tx1"/>
                </a:solidFill>
              </a:rPr>
              <a:t> EPIC </a:t>
            </a:r>
            <a:r>
              <a:rPr lang="pt-BR" dirty="0" err="1">
                <a:solidFill>
                  <a:schemeClr val="tx1"/>
                </a:solidFill>
              </a:rPr>
              <a:t>array</a:t>
            </a:r>
            <a:r>
              <a:rPr lang="pt-BR" dirty="0">
                <a:solidFill>
                  <a:schemeClr val="tx1"/>
                </a:solidFill>
              </a:rPr>
              <a:t> 850k.</a:t>
            </a:r>
          </a:p>
          <a:p>
            <a:pPr lvl="1" algn="just"/>
            <a:endParaRPr lang="pt-BR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tx1"/>
                </a:solidFill>
              </a:rPr>
              <a:t>Análise dos dados obtidos: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Universidade de Heidelberg (DKFZ, v12.6).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National Institutes of Health (NIH, Bethesda, USA)</a:t>
            </a:r>
            <a:endParaRPr lang="pt-BR" dirty="0">
              <a:solidFill>
                <a:schemeClr val="tx1"/>
              </a:solidFill>
            </a:endParaRP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782418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7200" b="1" kern="100" dirty="0">
                <a:effectLst/>
                <a:ea typeface="Calibri Bold" panose="020F0702030404030204" pitchFamily="34" charset="0"/>
              </a:rPr>
              <a:t>Material e métodos</a:t>
            </a:r>
            <a:br>
              <a:rPr lang="pt-BR" sz="7200" kern="100" dirty="0">
                <a:effectLst/>
                <a:ea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4039E-4B84-5EFC-F258-166C71E6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2010754"/>
            <a:ext cx="16725900" cy="62654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Revisão histopatológica:</a:t>
            </a:r>
            <a:endParaRPr lang="pt-BR" sz="4000" dirty="0">
              <a:solidFill>
                <a:schemeClr val="tx1"/>
              </a:solidFill>
            </a:endParaRP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153 pacientes consecutivos.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Diagnóstico integrado.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Diagnóstico inicial </a:t>
            </a:r>
            <a:r>
              <a:rPr lang="pt-BR" sz="3600" i="1" dirty="0">
                <a:solidFill>
                  <a:schemeClr val="tx1"/>
                </a:solidFill>
              </a:rPr>
              <a:t>versus</a:t>
            </a:r>
            <a:r>
              <a:rPr lang="pt-BR" sz="3600" dirty="0">
                <a:solidFill>
                  <a:schemeClr val="tx1"/>
                </a:solidFill>
              </a:rPr>
              <a:t> Diagnóstico integrado: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Concordância.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Discordância.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Refinamento diagnóstico.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Casos discordantes ou refinados: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Mudança diagnóstica.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Grau histológico.</a:t>
            </a: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1"/>
                </a:solidFill>
              </a:rPr>
              <a:t>Alteração do manejo clínico.</a:t>
            </a:r>
            <a:endParaRPr lang="en-US" sz="3200" dirty="0">
              <a:solidFill>
                <a:schemeClr val="tx1"/>
              </a:solidFill>
            </a:endParaRPr>
          </a:p>
          <a:p>
            <a:pPr lvl="2" algn="just"/>
            <a:endParaRPr lang="pt-BR" sz="2400" dirty="0">
              <a:solidFill>
                <a:schemeClr val="tx1"/>
              </a:solidFill>
            </a:endParaRP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3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45D134-5925-78B2-144A-91D2A8C6D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975" y="5296764"/>
            <a:ext cx="1352428" cy="16138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71E6CD4-AD84-3C47-2AC0-F4C17ED5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5296764"/>
            <a:ext cx="1571223" cy="15779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5D1DA86-418A-0E6F-244E-A4BE7786E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4887" y="5296764"/>
            <a:ext cx="1659970" cy="16138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713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b="1" kern="100" dirty="0">
                <a:effectLst/>
                <a:ea typeface="Calibri Bold" panose="020F0702030404030204" pitchFamily="34" charset="0"/>
              </a:rPr>
              <a:t>Resultados: tumores diagnosticados </a:t>
            </a:r>
            <a:br>
              <a:rPr lang="pt-BR" sz="7200" kern="100" dirty="0">
                <a:effectLst/>
                <a:ea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193C11B-750C-D17A-BE6D-74F134442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900528"/>
              </p:ext>
            </p:extLst>
          </p:nvPr>
        </p:nvGraphicFramePr>
        <p:xfrm>
          <a:off x="2790423" y="2958277"/>
          <a:ext cx="12192000" cy="6141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6574670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>
                          <a:solidFill>
                            <a:schemeClr val="tx1"/>
                          </a:solidFill>
                        </a:rPr>
                        <a:t>Diagnósticos integrados mais comuns: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86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Glioblastoma, IDH-selvagem: 28%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49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Astrocitoma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, IDH-mutante: 7,8%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785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Oligodendroglioma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, IDH-mutante e 1p/19q-codeletado: 7,8%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064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Astrocitoma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pilocítico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: 7,1%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004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Meningioma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, subclasse benigno: 5,8%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698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Glioma de alto grau do tipo pediátrico, IDH e H3 selvagem: 3%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130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842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pt-BR" sz="6000" b="1" i="0" u="none" strike="noStrike" kern="100" cap="none" spc="0" normalizeH="0" baseline="0" noProof="0" dirty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Resultados: tumores diagnosticados </a:t>
            </a:r>
            <a:br>
              <a:rPr kumimoji="0" lang="pt-BR" sz="7200" b="0" i="0" u="none" strike="noStrike" kern="100" cap="none" spc="0" normalizeH="0" baseline="0" noProof="0" dirty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sz="7200" b="1" kern="100" dirty="0">
                <a:effectLst/>
                <a:ea typeface="Calibri Bold" panose="020F0702030404030204" pitchFamily="34" charset="0"/>
              </a:rPr>
              <a:t> </a:t>
            </a:r>
            <a:br>
              <a:rPr lang="pt-BR" sz="7200" kern="100" dirty="0">
                <a:effectLst/>
                <a:ea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4039E-4B84-5EFC-F258-166C71E6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2" algn="just"/>
            <a:endParaRPr lang="pt-BR" sz="2000" dirty="0">
              <a:solidFill>
                <a:schemeClr val="tx1"/>
              </a:solidFill>
            </a:endParaRPr>
          </a:p>
          <a:p>
            <a:pPr lvl="1"/>
            <a:r>
              <a:rPr lang="pt-BR" sz="2800" b="1" dirty="0">
                <a:solidFill>
                  <a:schemeClr val="tx1"/>
                </a:solidFill>
              </a:rPr>
              <a:t>Tumores diagnosticados e subclassificação molecular</a:t>
            </a:r>
          </a:p>
          <a:p>
            <a:pPr lvl="1" algn="just"/>
            <a:endParaRPr lang="pt-BR" sz="2200" dirty="0">
              <a:solidFill>
                <a:schemeClr val="tx1"/>
              </a:solidFill>
            </a:endParaRPr>
          </a:p>
          <a:p>
            <a:pPr marL="1828800" lvl="2" indent="-457200" algn="just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tx1"/>
              </a:solidFill>
            </a:endParaRPr>
          </a:p>
          <a:p>
            <a:pPr marL="1143000" lvl="1" indent="-457200" algn="just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21DAC04-4979-40C2-6E3D-3D7727050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38518"/>
              </p:ext>
            </p:extLst>
          </p:nvPr>
        </p:nvGraphicFramePr>
        <p:xfrm>
          <a:off x="10586433" y="3663769"/>
          <a:ext cx="6688428" cy="3337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18974">
                  <a:extLst>
                    <a:ext uri="{9D8B030D-6E8A-4147-A177-3AD203B41FA5}">
                      <a16:colId xmlns:a16="http://schemas.microsoft.com/office/drawing/2014/main" val="3922434079"/>
                    </a:ext>
                  </a:extLst>
                </a:gridCol>
                <a:gridCol w="1369454">
                  <a:extLst>
                    <a:ext uri="{9D8B030D-6E8A-4147-A177-3AD203B41FA5}">
                      <a16:colId xmlns:a16="http://schemas.microsoft.com/office/drawing/2014/main" val="395706489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Meduloblastoma (12 casos)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105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SHH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5 casos</a:t>
                      </a:r>
                    </a:p>
                    <a:p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542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Grupo 4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5 casos</a:t>
                      </a:r>
                    </a:p>
                    <a:p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547461"/>
                  </a:ext>
                </a:extLst>
              </a:tr>
              <a:tr h="434177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Grupo 3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2 casos</a:t>
                      </a:r>
                    </a:p>
                    <a:p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98547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BCAA0D8-2D02-9F1E-0C35-EF90722F4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288024"/>
              </p:ext>
            </p:extLst>
          </p:nvPr>
        </p:nvGraphicFramePr>
        <p:xfrm>
          <a:off x="575186" y="3663769"/>
          <a:ext cx="9193161" cy="4937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193161">
                  <a:extLst>
                    <a:ext uri="{9D8B030D-6E8A-4147-A177-3AD203B41FA5}">
                      <a16:colId xmlns:a16="http://schemas.microsoft.com/office/drawing/2014/main" val="3360349778"/>
                    </a:ext>
                  </a:extLst>
                </a:gridCol>
              </a:tblGrid>
              <a:tr h="755388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Ependimomas (10 casos)</a:t>
                      </a:r>
                    </a:p>
                    <a:p>
                      <a:pPr algn="ctr"/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299510"/>
                  </a:ext>
                </a:extLst>
              </a:tr>
              <a:tr h="755388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Fossa posterior, grupo B   3 casos</a:t>
                      </a:r>
                    </a:p>
                    <a:p>
                      <a:pPr algn="ctr"/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75710"/>
                  </a:ext>
                </a:extLst>
              </a:tr>
              <a:tr h="755388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Supratentoriais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 com fusão de ZFTA:  2 casos</a:t>
                      </a:r>
                    </a:p>
                    <a:p>
                      <a:pPr algn="ctr"/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948392"/>
                  </a:ext>
                </a:extLst>
              </a:tr>
              <a:tr h="755388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Fossa posterior, grupo A:  2 casos</a:t>
                      </a:r>
                    </a:p>
                    <a:p>
                      <a:pPr algn="ctr"/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337622"/>
                  </a:ext>
                </a:extLst>
              </a:tr>
              <a:tr h="755388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Subependimomas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 de medula espinhal:  2 casos</a:t>
                      </a:r>
                    </a:p>
                    <a:p>
                      <a:pPr algn="ctr"/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42414"/>
                  </a:ext>
                </a:extLst>
              </a:tr>
              <a:tr h="755388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err="1">
                          <a:solidFill>
                            <a:schemeClr val="tx1"/>
                          </a:solidFill>
                        </a:rPr>
                        <a:t>Subependimoma</a:t>
                      </a: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 de fossa posterior: 1 caso</a:t>
                      </a:r>
                    </a:p>
                    <a:p>
                      <a:pPr algn="ctr"/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788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54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E850-27CB-AADE-83D5-7D02E962F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pt-BR" sz="6000" b="1" i="0" u="none" strike="noStrike" kern="100" cap="none" spc="0" normalizeH="0" baseline="0" noProof="0" dirty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Resultados: tumores diagnosticados </a:t>
            </a:r>
            <a:br>
              <a:rPr kumimoji="0" lang="pt-BR" sz="7200" b="0" i="0" u="none" strike="noStrike" kern="100" cap="none" spc="0" normalizeH="0" baseline="0" noProof="0" dirty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sz="7200" b="1" kern="100" dirty="0">
                <a:effectLst/>
                <a:ea typeface="Calibri Bold" panose="020F0702030404030204" pitchFamily="34" charset="0"/>
              </a:rPr>
              <a:t> </a:t>
            </a:r>
            <a:br>
              <a:rPr lang="pt-BR" sz="7200" kern="100" dirty="0">
                <a:effectLst/>
                <a:ea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A4039E-4B84-5EFC-F258-166C71E6B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/>
            <a:endParaRPr lang="pt-BR" sz="2800" dirty="0">
              <a:solidFill>
                <a:schemeClr val="tx1"/>
              </a:solidFill>
            </a:endParaRPr>
          </a:p>
          <a:p>
            <a:pPr lvl="1" algn="just"/>
            <a:endParaRPr lang="pt-BR" sz="2400" dirty="0">
              <a:solidFill>
                <a:schemeClr val="tx1"/>
              </a:solidFill>
            </a:endParaRPr>
          </a:p>
          <a:p>
            <a:pPr lvl="1" algn="just"/>
            <a:endParaRPr lang="pt-BR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508453A-2747-7204-BEEE-961AACD4F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728826"/>
              </p:ext>
            </p:extLst>
          </p:nvPr>
        </p:nvGraphicFramePr>
        <p:xfrm>
          <a:off x="2202287" y="2086377"/>
          <a:ext cx="13213724" cy="74309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24104">
                  <a:extLst>
                    <a:ext uri="{9D8B030D-6E8A-4147-A177-3AD203B41FA5}">
                      <a16:colId xmlns:a16="http://schemas.microsoft.com/office/drawing/2014/main" val="1195609779"/>
                    </a:ext>
                  </a:extLst>
                </a:gridCol>
                <a:gridCol w="1589620">
                  <a:extLst>
                    <a:ext uri="{9D8B030D-6E8A-4147-A177-3AD203B41FA5}">
                      <a16:colId xmlns:a16="http://schemas.microsoft.com/office/drawing/2014/main" val="1789728648"/>
                    </a:ext>
                  </a:extLst>
                </a:gridCol>
              </a:tblGrid>
              <a:tr h="547372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Tumores raros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23224"/>
                  </a:ext>
                </a:extLst>
              </a:tr>
              <a:tr h="63030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Gliomas de alto grau com características </a:t>
                      </a:r>
                      <a:r>
                        <a:rPr lang="pt-BR" sz="1800" dirty="0" err="1">
                          <a:solidFill>
                            <a:schemeClr val="tx1"/>
                          </a:solidFill>
                        </a:rPr>
                        <a:t>pleomórficas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pt-BR" sz="1800" dirty="0" err="1">
                          <a:solidFill>
                            <a:schemeClr val="tx1"/>
                          </a:solidFill>
                        </a:rPr>
                        <a:t>pseudopapilares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 (HPAP)</a:t>
                      </a:r>
                      <a:endParaRPr lang="pt-BR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3 casos</a:t>
                      </a:r>
                    </a:p>
                    <a:p>
                      <a:endParaRPr lang="pt-B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00022542"/>
                  </a:ext>
                </a:extLst>
              </a:tr>
              <a:tr h="63030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</a:rPr>
                        <a:t>Astrocitomas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 de alto grau com características </a:t>
                      </a:r>
                      <a:r>
                        <a:rPr lang="pt-BR" sz="1800" dirty="0" err="1">
                          <a:solidFill>
                            <a:schemeClr val="tx1"/>
                          </a:solidFill>
                        </a:rPr>
                        <a:t>piloides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 (HGAP)</a:t>
                      </a:r>
                      <a:endParaRPr lang="pt-BR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2 casos</a:t>
                      </a:r>
                    </a:p>
                    <a:p>
                      <a:endParaRPr lang="pt-B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96410576"/>
                  </a:ext>
                </a:extLst>
              </a:tr>
              <a:tr h="63030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Tumores neuroepiteliais com alteração de PATZ1:</a:t>
                      </a:r>
                      <a:endParaRPr lang="pt-BR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2 casos</a:t>
                      </a:r>
                    </a:p>
                    <a:p>
                      <a:endParaRPr lang="pt-B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51771453"/>
                  </a:ext>
                </a:extLst>
              </a:tr>
              <a:tr h="63030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Tumor do sistema nervoso central com alteração de BCOR:</a:t>
                      </a:r>
                      <a:endParaRPr lang="pt-BR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1 caso</a:t>
                      </a:r>
                    </a:p>
                    <a:p>
                      <a:endParaRPr lang="pt-B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68651241"/>
                  </a:ext>
                </a:extLst>
              </a:tr>
              <a:tr h="63030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Tumor mesenquimal intracraniano com alteração FET::CREB</a:t>
                      </a:r>
                      <a:endParaRPr lang="pt-BR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 1 caso</a:t>
                      </a:r>
                    </a:p>
                    <a:p>
                      <a:endParaRPr lang="pt-B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30792361"/>
                  </a:ext>
                </a:extLst>
              </a:tr>
              <a:tr h="63030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Tumor embrionário com alteração de FOXR2</a:t>
                      </a:r>
                    </a:p>
                    <a:p>
                      <a:endParaRPr lang="pt-BR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 1 caso</a:t>
                      </a:r>
                    </a:p>
                    <a:p>
                      <a:endParaRPr lang="pt-B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46037914"/>
                  </a:ext>
                </a:extLst>
              </a:tr>
              <a:tr h="696655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err="1">
                          <a:solidFill>
                            <a:schemeClr val="tx1"/>
                          </a:solidFill>
                        </a:rPr>
                        <a:t>Oligossarcoma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pt-BR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 1 caso</a:t>
                      </a:r>
                    </a:p>
                    <a:p>
                      <a:endParaRPr lang="pt-B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86648364"/>
                  </a:ext>
                </a:extLst>
              </a:tr>
              <a:tr h="696655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Sarcoma de Ewing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 1 caso</a:t>
                      </a:r>
                    </a:p>
                    <a:p>
                      <a:endParaRPr lang="pt-B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7231332"/>
                  </a:ext>
                </a:extLst>
              </a:tr>
              <a:tr h="696655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Condrossarcoma mesenquimal</a:t>
                      </a:r>
                    </a:p>
                    <a:p>
                      <a:endParaRPr lang="pt-BR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 1 caso</a:t>
                      </a:r>
                    </a:p>
                    <a:p>
                      <a:endParaRPr lang="pt-B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37381822"/>
                  </a:ext>
                </a:extLst>
              </a:tr>
              <a:tr h="1011808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Tumor do parênquima pineal de diferenciação intermediária</a:t>
                      </a:r>
                    </a:p>
                    <a:p>
                      <a:endParaRPr lang="pt-BR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1 caso</a:t>
                      </a:r>
                    </a:p>
                    <a:p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13001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165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2FFD25C-3A21-A253-68AB-1B12AE25C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</p:spPr>
        <p:txBody>
          <a:bodyPr/>
          <a:lstStyle/>
          <a:p>
            <a:r>
              <a:rPr kumimoji="0" lang="pt-BR" sz="6000" b="1" i="0" u="none" strike="noStrike" kern="100" cap="none" spc="0" normalizeH="0" baseline="0" noProof="0" dirty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Resultados: tumores diagnosticados </a:t>
            </a:r>
            <a:br>
              <a:rPr kumimoji="0" lang="pt-BR" sz="7200" b="0" i="0" u="none" strike="noStrike" kern="100" cap="none" spc="0" normalizeH="0" baseline="0" noProof="0" dirty="0">
                <a:ln>
                  <a:noFill/>
                </a:ln>
                <a:solidFill>
                  <a:srgbClr val="476559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pt-BR" sz="7200" b="1" kern="100" dirty="0">
                <a:effectLst/>
                <a:ea typeface="Calibri Bold" panose="020F0702030404030204" pitchFamily="34" charset="0"/>
              </a:rPr>
              <a:t> </a:t>
            </a:r>
            <a:br>
              <a:rPr lang="pt-BR" sz="7200" kern="100" dirty="0">
                <a:effectLst/>
                <a:ea typeface="Calibri Bold" panose="020F0702030404030204" pitchFamily="34" charset="0"/>
              </a:rPr>
            </a:br>
            <a:endParaRPr lang="pt-BR" sz="7200" dirty="0">
              <a:ea typeface="Calibri Bold" panose="020F07020304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04D943D-59CF-5ABD-967A-D579F4BC1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99" y="1927484"/>
            <a:ext cx="13667846" cy="76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37642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1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4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6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6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7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8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</TotalTime>
  <Words>689</Words>
  <Application>Microsoft Office PowerPoint</Application>
  <PresentationFormat>Personalizar</PresentationFormat>
  <Paragraphs>178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Bold</vt:lpstr>
      <vt:lpstr>Congresso de Patologia</vt:lpstr>
      <vt:lpstr>Impacto Clínico do Diagnóstico Integrado de Tumores do Sistema Nervoso Central Através do Perfil de Metilação do DNA: Experiência Prática de Uma Coorte de Vida Real</vt:lpstr>
      <vt:lpstr>Declaração de Conflito de Interesse</vt:lpstr>
      <vt:lpstr>Introdução</vt:lpstr>
      <vt:lpstr>Material e métodos </vt:lpstr>
      <vt:lpstr>Material e métodos </vt:lpstr>
      <vt:lpstr>Resultados: tumores diagnosticados  </vt:lpstr>
      <vt:lpstr>Resultados: tumores diagnosticados    </vt:lpstr>
      <vt:lpstr>Resultados: tumores diagnosticados    </vt:lpstr>
      <vt:lpstr>Resultados: tumores diagnosticados    </vt:lpstr>
      <vt:lpstr>Resultados e Discussão  </vt:lpstr>
      <vt:lpstr>Resultados e Discussão  </vt:lpstr>
      <vt:lpstr>Resultados e Discussão  </vt:lpstr>
      <vt:lpstr>Resultados e Discussão  </vt:lpstr>
      <vt:lpstr>Resultados e Discussão  </vt:lpstr>
      <vt:lpstr>Exemplo – M, 15 anos</vt:lpstr>
      <vt:lpstr>Diagnóstico referido: Tumor embrionário SOE/PNET</vt:lpstr>
      <vt:lpstr>Sem resposta ao tratamento inicial, realizou o perfil de metilação</vt:lpstr>
      <vt:lpstr>Apresentação do PowerPoint</vt:lpstr>
      <vt:lpstr>Apresentação do PowerPoint</vt:lpstr>
      <vt:lpstr>Apresentação do PowerPoint</vt:lpstr>
      <vt:lpstr>Conclusão </vt:lpstr>
      <vt:lpstr>obrigado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Kamille</cp:lastModifiedBy>
  <cp:revision>25</cp:revision>
  <dcterms:created xsi:type="dcterms:W3CDTF">2024-02-22T18:43:09Z</dcterms:created>
  <dcterms:modified xsi:type="dcterms:W3CDTF">2024-05-31T02:57:36Z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